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Sora Semi Bold" charset="0"/>
      <p:regular r:id="rId13"/>
    </p:embeddedFont>
    <p:embeddedFont>
      <p:font typeface="Verdana" pitchFamily="34" charset="0"/>
      <p:regular r:id="rId14"/>
      <p:bold r:id="rId15"/>
      <p:italic r:id="rId16"/>
      <p:boldItalic r:id="rId17"/>
    </p:embeddedFont>
    <p:embeddedFont>
      <p:font typeface="Sora Light" charset="0"/>
      <p:regular r:id="rId18"/>
    </p:embeddedFont>
    <p:embeddedFont>
      <p:font typeface="Consolas" pitchFamily="49" charset="0"/>
      <p:regular r:id="rId19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Wingdings 2" pitchFamily="18" charset="2"/>
      <p:regular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755" y="520994"/>
            <a:ext cx="13290894" cy="3730752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55802" y="2184247"/>
            <a:ext cx="12435840" cy="2194560"/>
          </a:xfrm>
        </p:spPr>
        <p:txBody>
          <a:bodyPr lIns="65311" rIns="65311" bIns="65311"/>
          <a:lstStyle>
            <a:lvl1pPr algn="r">
              <a:defRPr sz="6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1155802" y="4422038"/>
            <a:ext cx="12435840" cy="1097280"/>
          </a:xfrm>
        </p:spPr>
        <p:txBody>
          <a:bodyPr lIns="261244" tIns="0"/>
          <a:lstStyle>
            <a:lvl1pPr marL="52249" indent="0" algn="r">
              <a:spcBef>
                <a:spcPts val="0"/>
              </a:spcBef>
              <a:buNone/>
              <a:defRPr sz="2900">
                <a:solidFill>
                  <a:schemeClr val="bg2">
                    <a:shade val="25000"/>
                  </a:schemeClr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4672" y="636423"/>
            <a:ext cx="13094208" cy="502554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640085"/>
            <a:ext cx="3169920" cy="630935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3440" y="640083"/>
            <a:ext cx="9509760" cy="630936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4672" y="636423"/>
            <a:ext cx="13094208" cy="502554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9755" y="520995"/>
            <a:ext cx="13290894" cy="5209595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50" y="5914339"/>
            <a:ext cx="13094208" cy="811987"/>
          </a:xfrm>
        </p:spPr>
        <p:txBody>
          <a:bodyPr lIns="130622" bIns="0" anchor="b"/>
          <a:lstStyle>
            <a:lvl1pPr algn="l">
              <a:buNone/>
              <a:defRPr sz="51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50" y="6749381"/>
            <a:ext cx="13094208" cy="504749"/>
          </a:xfrm>
        </p:spPr>
        <p:txBody>
          <a:bodyPr lIns="169809" tIns="0" anchor="t"/>
          <a:lstStyle>
            <a:lvl1pPr marL="0" marR="52249" indent="0" algn="l">
              <a:spcBef>
                <a:spcPts val="0"/>
              </a:spcBef>
              <a:spcAft>
                <a:spcPts val="0"/>
              </a:spcAft>
              <a:buNone/>
              <a:defRPr sz="26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963" y="636422"/>
            <a:ext cx="6291072" cy="526694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608576" y="636422"/>
            <a:ext cx="6291072" cy="526694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558" y="695326"/>
            <a:ext cx="6291072" cy="950594"/>
          </a:xfrm>
        </p:spPr>
        <p:txBody>
          <a:bodyPr lIns="208995"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43470" y="695326"/>
            <a:ext cx="6291072" cy="950594"/>
          </a:xfrm>
        </p:spPr>
        <p:txBody>
          <a:bodyPr lIns="195933"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971558" y="1737360"/>
            <a:ext cx="6291072" cy="4187952"/>
          </a:xfrm>
        </p:spPr>
        <p:txBody>
          <a:bodyPr anchor="t"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43470" y="1737360"/>
            <a:ext cx="6291072" cy="4187952"/>
          </a:xfrm>
        </p:spPr>
        <p:txBody>
          <a:bodyPr anchor="t"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2054" y="640080"/>
            <a:ext cx="4754880" cy="1097280"/>
          </a:xfrm>
        </p:spPr>
        <p:txBody>
          <a:bodyPr anchor="b"/>
          <a:lstStyle>
            <a:lvl1pPr algn="l">
              <a:buNone/>
              <a:defRPr sz="31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862155" y="1737363"/>
            <a:ext cx="4754880" cy="5047334"/>
          </a:xfrm>
        </p:spPr>
        <p:txBody>
          <a:bodyPr lIns="130622"/>
          <a:lstStyle>
            <a:lvl1pPr marL="26124" marR="26124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7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300">
                <a:solidFill>
                  <a:schemeClr val="tx1"/>
                </a:solidFill>
              </a:defRPr>
            </a:lvl4pPr>
            <a:lvl5pPr>
              <a:buNone/>
              <a:defRPr sz="13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8196" y="1116173"/>
            <a:ext cx="7401854" cy="5669282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  <a:lvl2pPr>
              <a:defRPr sz="3700">
                <a:solidFill>
                  <a:schemeClr val="tx1"/>
                </a:solidFill>
              </a:defRPr>
            </a:lvl2pPr>
            <a:lvl3pPr>
              <a:defRPr sz="3400">
                <a:solidFill>
                  <a:schemeClr val="tx1"/>
                </a:solidFill>
              </a:defRPr>
            </a:lvl3pPr>
            <a:lvl4pPr>
              <a:defRPr sz="2900">
                <a:solidFill>
                  <a:schemeClr val="tx1"/>
                </a:solidFill>
              </a:defRPr>
            </a:lvl4pPr>
            <a:lvl5pPr>
              <a:defRPr sz="29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10241281" y="520994"/>
            <a:ext cx="3719368" cy="521208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6014467"/>
            <a:ext cx="13167360" cy="1261872"/>
          </a:xfrm>
        </p:spPr>
        <p:txBody>
          <a:bodyPr anchor="t"/>
          <a:lstStyle>
            <a:lvl1pPr algn="l">
              <a:buNone/>
              <a:defRPr sz="51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10340339" y="640080"/>
            <a:ext cx="3584448" cy="5053776"/>
          </a:xfrm>
        </p:spPr>
        <p:txBody>
          <a:bodyPr lIns="130622"/>
          <a:lstStyle>
            <a:lvl1pPr marL="65311" indent="0" algn="l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>
              <a:defRPr sz="1700">
                <a:solidFill>
                  <a:srgbClr val="FFFFFF"/>
                </a:solidFill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300">
                <a:solidFill>
                  <a:srgbClr val="FFFFFF"/>
                </a:solidFill>
              </a:defRPr>
            </a:lvl4pPr>
            <a:lvl5pPr>
              <a:defRPr sz="13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74368" y="522922"/>
            <a:ext cx="9480499" cy="521208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46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755" y="520994"/>
            <a:ext cx="13290894" cy="658368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04672" y="5982708"/>
            <a:ext cx="13094208" cy="1261872"/>
          </a:xfrm>
          <a:prstGeom prst="rect">
            <a:avLst/>
          </a:prstGeom>
        </p:spPr>
        <p:txBody>
          <a:bodyPr vert="horz" lIns="130622" tIns="65311" rIns="130622" bIns="65311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04672" y="636423"/>
            <a:ext cx="13094208" cy="5025542"/>
          </a:xfrm>
          <a:prstGeom prst="rect">
            <a:avLst/>
          </a:prstGeom>
        </p:spPr>
        <p:txBody>
          <a:bodyPr vert="horz" lIns="261244" tIns="130622" rIns="130622" bIns="65311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6042125" y="7334251"/>
            <a:ext cx="365760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CB97365-EBCA-4027-87D5-99FC1D4DF0BB}" type="datetimeFigureOut">
              <a:rPr lang="en-US" smtClean="0"/>
              <a:pPr/>
              <a:t>2/1/2026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9699725" y="7334251"/>
            <a:ext cx="365760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3357325" y="7334251"/>
            <a:ext cx="73152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1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78804" indent="-378804" algn="l" rtl="0" eaLnBrk="1" latinLnBrk="0" hangingPunct="1">
        <a:spcBef>
          <a:spcPts val="357"/>
        </a:spcBef>
        <a:buClr>
          <a:schemeClr val="accent1"/>
        </a:buClr>
        <a:buSzPct val="80000"/>
        <a:buFont typeface="Wingdings 2"/>
        <a:buChar char=""/>
        <a:defRPr kumimoji="0" sz="4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83732" indent="-287368" algn="l" rtl="0" eaLnBrk="1" latinLnBrk="0" hangingPunct="1">
        <a:spcBef>
          <a:spcPts val="357"/>
        </a:spcBef>
        <a:buClr>
          <a:schemeClr val="accent1"/>
        </a:buClr>
        <a:buSzPct val="100000"/>
        <a:buFont typeface="Verdana"/>
        <a:buChar char="◦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123350" indent="-261244" algn="l" rtl="0" eaLnBrk="1" latinLnBrk="0" hangingPunct="1">
        <a:spcBef>
          <a:spcPts val="357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67" indent="-261244" algn="l" rtl="0" eaLnBrk="1" latinLnBrk="0" hangingPunct="1">
        <a:spcBef>
          <a:spcPts val="329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indent="-261244" algn="l" rtl="0" eaLnBrk="1" latinLnBrk="0" hangingPunct="1">
        <a:spcBef>
          <a:spcPts val="357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129139" indent="-261244" algn="l" rtl="0" eaLnBrk="1" latinLnBrk="0" hangingPunct="1">
        <a:spcBef>
          <a:spcPts val="3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429570" indent="-261244" algn="l" rtl="0" eaLnBrk="1" latinLnBrk="0" hangingPunct="1">
        <a:spcBef>
          <a:spcPts val="36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indent="-261244" algn="l" rtl="0" eaLnBrk="1" latinLnBrk="0" hangingPunct="1">
        <a:spcBef>
          <a:spcPts val="36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069618" indent="-261244" algn="l" rtl="0" eaLnBrk="1" latinLnBrk="0" hangingPunct="1">
        <a:spcBef>
          <a:spcPts val="36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-6-6.svg"/><Relationship Id="rId5" Type="http://schemas.openxmlformats.org/officeDocument/2006/relationships/image" Target="../media/image-6-4.svg"/><Relationship Id="rId4" Type="http://schemas.openxmlformats.org/officeDocument/2006/relationships/image" Target="../media/image-6-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892862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Лекция: Создание таблиц и фреймов в HTML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44709" y="4643199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Погрузитесь в основы структурирования веб-страниц с помощью таблиц и фреймов, изучите их синтаксис и практическое применение.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49566" y="1261586"/>
            <a:ext cx="4747855" cy="52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Итоги и рекомендации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6049566" y="1970127"/>
            <a:ext cx="8017669" cy="448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Понимание принципов работы таблиц и фреймов является важной частью изучения HTML, несмотря на эволюцию веб-стандартов.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049566" y="2553176"/>
            <a:ext cx="8017669" cy="1391960"/>
          </a:xfrm>
          <a:prstGeom prst="roundRect">
            <a:avLst>
              <a:gd name="adj" fmla="val 7883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26706" y="2553176"/>
            <a:ext cx="91440" cy="1391960"/>
          </a:xfrm>
          <a:prstGeom prst="roundRect">
            <a:avLst>
              <a:gd name="adj" fmla="val 73919"/>
            </a:avLst>
          </a:prstGeom>
          <a:solidFill>
            <a:srgbClr val="DA1B2E"/>
          </a:solidFill>
          <a:ln/>
        </p:spPr>
      </p:sp>
      <p:sp>
        <p:nvSpPr>
          <p:cNvPr id="7" name="Text 4"/>
          <p:cNvSpPr/>
          <p:nvPr/>
        </p:nvSpPr>
        <p:spPr>
          <a:xfrm>
            <a:off x="6301859" y="2736890"/>
            <a:ext cx="2117527" cy="264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Таблицы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6301859" y="3073241"/>
            <a:ext cx="7581662" cy="6881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Таблицы остаются мощным инструментом для структурирования и отображения данных. Правильное использование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&lt;table&gt;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&lt;tr&gt;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&lt;td&gt;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&lt;th&gt;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а также атрибутов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colspan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rowspan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позволяет создавать информативные и читаемые макеты.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049566" y="4064556"/>
            <a:ext cx="8017669" cy="1407200"/>
          </a:xfrm>
          <a:prstGeom prst="roundRect">
            <a:avLst>
              <a:gd name="adj" fmla="val 7798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026706" y="4064556"/>
            <a:ext cx="91440" cy="1407200"/>
          </a:xfrm>
          <a:prstGeom prst="roundRect">
            <a:avLst>
              <a:gd name="adj" fmla="val 73919"/>
            </a:avLst>
          </a:prstGeom>
          <a:solidFill>
            <a:srgbClr val="DA1B2E"/>
          </a:solidFill>
          <a:ln/>
        </p:spPr>
      </p:sp>
      <p:sp>
        <p:nvSpPr>
          <p:cNvPr id="11" name="Text 8"/>
          <p:cNvSpPr/>
          <p:nvPr/>
        </p:nvSpPr>
        <p:spPr>
          <a:xfrm>
            <a:off x="6301859" y="4248269"/>
            <a:ext cx="2117527" cy="264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Фреймы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301859" y="4584621"/>
            <a:ext cx="7581662" cy="7034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Хотя тег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&lt;frameset&gt;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устарел, концепция разделения окна на независимые области (которая теперь реализуется через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&lt;iframe&gt;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или CSS) остаётся актуальной. Понимание базовой структуры фреймов полезно для работы с устаревшими проектами и расширения кругозора.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049566" y="5591175"/>
            <a:ext cx="8017669" cy="1376720"/>
          </a:xfrm>
          <a:prstGeom prst="roundRect">
            <a:avLst>
              <a:gd name="adj" fmla="val 7970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026706" y="5591175"/>
            <a:ext cx="91440" cy="1376720"/>
          </a:xfrm>
          <a:prstGeom prst="roundRect">
            <a:avLst>
              <a:gd name="adj" fmla="val 73919"/>
            </a:avLst>
          </a:prstGeom>
          <a:solidFill>
            <a:srgbClr val="DA1B2E"/>
          </a:solidFill>
          <a:ln/>
        </p:spPr>
      </p:sp>
      <p:sp>
        <p:nvSpPr>
          <p:cNvPr id="15" name="Text 12"/>
          <p:cNvSpPr/>
          <p:nvPr/>
        </p:nvSpPr>
        <p:spPr>
          <a:xfrm>
            <a:off x="6301859" y="5774888"/>
            <a:ext cx="2424113" cy="264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Стилизация и Практика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6301859" y="6111240"/>
            <a:ext cx="7581662" cy="6729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Всегда используйте CSS для стилизации таблиц и форм. Это обеспечивает гибкость, поддерживает современную практику веб-разработки и улучшает пользовательский опыт. Регулярная практика — ключ к освоению этих навыков.</a:t>
            </a:r>
            <a:endParaRPr lang="en-US" sz="12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1543" y="1464707"/>
            <a:ext cx="4203025" cy="1159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Основы создания таблиц в HTML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911543" y="2768084"/>
            <a:ext cx="4203025" cy="1535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Таблицы являются фундаментальным элементом для организации данных в структурированном виде на веб-страницах. Они позволяют отображать информацию в виде строк и столбцов, делая её легко читаемой и понятной.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911543" y="4432340"/>
            <a:ext cx="4203025" cy="2302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Таблица — это структурированный набор данных, состоящий из строк и столбцов.</a:t>
            </a:r>
            <a:endParaRPr lang="en-US" sz="135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Основные теги для создания таблиц включают </a:t>
            </a:r>
            <a:r>
              <a:rPr lang="en-US" sz="13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&lt;table&gt;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3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&lt;tr&gt;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(строка таблицы), </a:t>
            </a:r>
            <a:r>
              <a:rPr lang="en-US" sz="13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&lt;td&gt;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(ячейка данных) и </a:t>
            </a:r>
            <a:r>
              <a:rPr lang="en-US" sz="13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&lt;th&gt;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(ячейка заголовка).</a:t>
            </a:r>
            <a:endParaRPr lang="en-US" sz="135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Заголовок таблицы можно добавить с помощью тега </a:t>
            </a:r>
            <a:r>
              <a:rPr lang="en-US" sz="13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&lt;caption&gt;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описания содержимого всей таблицы.</a:t>
            </a:r>
            <a:endParaRPr lang="en-US" sz="13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2242" y="1798796"/>
            <a:ext cx="8174236" cy="4632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4131" y="658535"/>
            <a:ext cx="11101388" cy="624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Добавление заголовка и стилизация таблицы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31" y="1615202"/>
            <a:ext cx="3797260" cy="37972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4131" y="5620226"/>
            <a:ext cx="2496979" cy="327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Тег </a:t>
            </a:r>
            <a:r>
              <a:rPr lang="en-US" sz="19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&lt;caption&gt;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664131" y="6047184"/>
            <a:ext cx="6547128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Тег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&lt;caption&gt;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служит для добавления заголовка к таблице. Он помогает пользователям быстро понять, о чём таблица. По умолчанию заголовок отображается над таблицей.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9023" y="1615202"/>
            <a:ext cx="3797379" cy="379737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19023" y="5620345"/>
            <a:ext cx="2795826" cy="312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Стилизация через CSS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419023" y="6032063"/>
            <a:ext cx="6547247" cy="8543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Для изменения внешнего вида таблицы используются CSS-стили. Вы можете настраивать фон, цвет текста, границы и отступы, чтобы сделать таблицу более привлекательной и читаемой.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7419023" y="6986111"/>
            <a:ext cx="6547247" cy="584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Пример: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table { border-collapse: collapse; } th, td { border: 1px solid #ccc; padding: 8px; } th { background-color: #DA1B2E; color: white; }</a:t>
            </a:r>
            <a:endParaRPr lang="en-US" sz="14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2474" y="598884"/>
            <a:ext cx="7344847" cy="697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Создание строк и столбцов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42474" y="1795105"/>
            <a:ext cx="4264462" cy="1373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Каждая таблица состоит из строк, которые, в свою очередь, содержат ячейки. Тег </a:t>
            </a:r>
            <a:r>
              <a:rPr lang="en-US" sz="16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&lt;tr&gt;</a:t>
            </a: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определяет строку, а </a:t>
            </a:r>
            <a:r>
              <a:rPr lang="en-US" sz="16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&lt;td&gt;</a:t>
            </a: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</a:t>
            </a:r>
            <a:r>
              <a:rPr lang="en-US" sz="16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&lt;th&gt;</a:t>
            </a: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ячейки.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742474" y="3356015"/>
            <a:ext cx="4264462" cy="2351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&lt;tr&gt;</a:t>
            </a: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(table row) — контейнер для ячеек в одной строке.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&lt;td&gt;</a:t>
            </a: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(table data) — обычная ячейка таблицы.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&lt;th&gt;</a:t>
            </a: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(table header) — ячейка заголовка, обычно отображается жирным шрифтом и по центру.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42474" y="5894186"/>
            <a:ext cx="4264462" cy="13587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Атрибуты </a:t>
            </a:r>
            <a:r>
              <a:rPr lang="en-US" sz="16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colspan</a:t>
            </a: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</a:t>
            </a:r>
            <a:r>
              <a:rPr lang="en-US" sz="16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rowspan</a:t>
            </a:r>
            <a:r>
              <a:rPr lang="en-US" sz="16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позволяют объединять ячейки по горизонтали и вертикали соответственно, создавая более сложные макеты таблиц.</a:t>
            </a:r>
            <a:endParaRPr lang="en-US" sz="16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001" y="2249805"/>
            <a:ext cx="8363426" cy="4739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2231" y="1136571"/>
            <a:ext cx="7829788" cy="599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Составные (вложенные) таблицы</a:t>
            </a:r>
            <a:endParaRPr lang="en-US" sz="3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31" y="2137291"/>
            <a:ext cx="8441412" cy="47834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95366" y="2163128"/>
            <a:ext cx="4340304" cy="134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Вложенные таблицы используются, когда требуется отобразить более сложную иерархическую структуру данных. Это позволяет вставлять одну таблицу внутрь ячейки другой таблицы.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9595366" y="3640812"/>
            <a:ext cx="4340304" cy="32173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Вложенная таблица — это таблица, помещённая внутрь элемента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&lt;td&gt;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другой таблицы.</a:t>
            </a:r>
            <a:endParaRPr lang="en-US" sz="1400" dirty="0"/>
          </a:p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Этот приём позволяет создавать сложные структуры и визуальные подтаблицы, но его следует использовать с осторожностью, чтобы не усложнять HTML-код и не ухудшать доступность.</a:t>
            </a:r>
            <a:endParaRPr lang="en-US" sz="1400" dirty="0"/>
          </a:p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 кода наглядно демонстрирует, как одна таблица может быть встроена в ячейку другой, создавая многоуровневое представление данных.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739973"/>
            <a:ext cx="10898862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Введение в фреймы: базовая структура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1885950"/>
            <a:ext cx="131137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Фреймы (frames) предоставляют возможность разделять окно браузера на несколько независимых областей, каждая из которых может загружать отдельный HTML-документ.</a:t>
            </a:r>
            <a:endParaRPr lang="en-US" sz="1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8309" y="2823091"/>
            <a:ext cx="649962" cy="6499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309" y="374380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Разделение окна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58309" y="4229933"/>
            <a:ext cx="419076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Фреймы позволяют разбить окно браузера на независимые области, каждая из которых может отображать свой собственный контент.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19819" y="2823091"/>
            <a:ext cx="649962" cy="6499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19819" y="3743801"/>
            <a:ext cx="2850713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Тег </a:t>
            </a:r>
            <a:r>
              <a:rPr lang="en-US" sz="2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&lt;frameset&gt;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19819" y="4245173"/>
            <a:ext cx="4190762" cy="10553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Тег </a:t>
            </a:r>
            <a:r>
              <a:rPr lang="en-US" sz="17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&lt;frameset&gt;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используется вместо тега </a:t>
            </a:r>
            <a:r>
              <a:rPr lang="en-US" sz="17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&lt;body&gt;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в HTML-документе и определяет общую структуру фреймов.</a:t>
            </a:r>
            <a:endParaRPr lang="en-US" sz="17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681329" y="2823091"/>
            <a:ext cx="649962" cy="64996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81329" y="3743801"/>
            <a:ext cx="2860238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Атрибуты </a:t>
            </a:r>
            <a:r>
              <a:rPr lang="en-US" sz="2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cols</a:t>
            </a: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 и </a:t>
            </a:r>
            <a:r>
              <a:rPr lang="en-US" sz="2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rows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681329" y="4245173"/>
            <a:ext cx="4190762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Атрибуты </a:t>
            </a:r>
            <a:r>
              <a:rPr lang="en-US" sz="17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cols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</a:t>
            </a:r>
            <a:r>
              <a:rPr lang="en-US" sz="17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rows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тега </a:t>
            </a:r>
            <a:r>
              <a:rPr lang="en-US" sz="17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&lt;frameset&gt;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задают количество и размеры столбцов и строк для разделения окна.</a:t>
            </a:r>
            <a:endParaRPr lang="en-US" sz="1700" dirty="0"/>
          </a:p>
        </p:txBody>
      </p:sp>
      <p:sp>
        <p:nvSpPr>
          <p:cNvPr id="13" name="Shape 8"/>
          <p:cNvSpPr/>
          <p:nvPr/>
        </p:nvSpPr>
        <p:spPr>
          <a:xfrm>
            <a:off x="758309" y="5860494"/>
            <a:ext cx="13113782" cy="1629132"/>
          </a:xfrm>
          <a:prstGeom prst="roundRect">
            <a:avLst>
              <a:gd name="adj" fmla="val 5586"/>
            </a:avLst>
          </a:prstGeom>
          <a:solidFill>
            <a:srgbClr val="F7BBC1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884" y="6185416"/>
            <a:ext cx="270748" cy="21657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462207" y="6131123"/>
            <a:ext cx="12193310" cy="10553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Хотя фреймы (</a:t>
            </a:r>
            <a:r>
              <a:rPr lang="en-US" sz="1700" dirty="0">
                <a:solidFill>
                  <a:srgbClr val="000000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&lt;frameset&gt;</a:t>
            </a:r>
            <a:r>
              <a:rPr lang="en-US" sz="17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) считаются устаревшими и не рекомендуются к использованию в современной веб-разработке в пользу </a:t>
            </a:r>
            <a:r>
              <a:rPr lang="en-US" sz="1700" dirty="0">
                <a:solidFill>
                  <a:srgbClr val="000000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&lt;iframe&gt;</a:t>
            </a:r>
            <a:r>
              <a:rPr lang="en-US" sz="17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или CSS-макетов, понимание их работы может быть полезно для анализа старого кода.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4133" y="1015127"/>
            <a:ext cx="10714196" cy="643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Создание строк и столбцов внутри фрейма</a:t>
            </a:r>
            <a:endParaRPr lang="en-US" sz="4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33" y="2173367"/>
            <a:ext cx="8453438" cy="47902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22155" y="2081451"/>
            <a:ext cx="4331613" cy="892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Гибкая система размеров фреймов позволяет точно настраивать расположение содержимого на странице.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9622155" y="3132415"/>
            <a:ext cx="4331613" cy="38673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Атрибуты 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cols="20%,80%"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или 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rows="100,*"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позволяют задавать размеры областей в процентах, пикселях или автоматически (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*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).</a:t>
            </a:r>
            <a:endParaRPr lang="en-US" sz="150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Вложенные теги 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&lt;frameset&gt;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дают возможность создавать сложные, многоуровневые структуры фреймов для детальной компоновки страницы.</a:t>
            </a:r>
            <a:endParaRPr lang="en-US" sz="150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Например, можно создать трёхфреймовую структуру с меню навигации слева, шапкой в верхней части и основным содержимым в оставшейся области.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24694" y="1279208"/>
            <a:ext cx="7746802" cy="599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Составные (вложенные) фреймы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6124694" y="2109311"/>
            <a:ext cx="7867412" cy="8061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Вложенные фреймы являются мощным инструментом для создания сложных макетов страниц, где каждая часть имеет свою собственную прокручиваемую область и содержимое.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6124694" y="3088124"/>
            <a:ext cx="3856911" cy="2130743"/>
          </a:xfrm>
          <a:prstGeom prst="roundRect">
            <a:avLst>
              <a:gd name="adj" fmla="val 3595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14599" y="3278029"/>
            <a:ext cx="2722126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Детальная компоновка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6314599" y="3670102"/>
            <a:ext cx="3477101" cy="1358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Вложенный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&lt;frameset&gt;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позволяет создать структуру, где одна из областей, определённых внешним фреймсетом, сама делится на несколько меньших областей.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10135076" y="3088124"/>
            <a:ext cx="3857030" cy="2130743"/>
          </a:xfrm>
          <a:prstGeom prst="roundRect">
            <a:avLst>
              <a:gd name="adj" fmla="val 3595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324981" y="3278029"/>
            <a:ext cx="2399705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Пример кода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10324981" y="3670102"/>
            <a:ext cx="3477220" cy="1343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Представьте страницу, где есть верхний заголовок (frame 1), слева — меню (frame 2), а справа — основное содержимое (frame 3). Это достигается благодаря вложенности.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124694" y="5372338"/>
            <a:ext cx="7867412" cy="1578054"/>
          </a:xfrm>
          <a:prstGeom prst="roundRect">
            <a:avLst>
              <a:gd name="adj" fmla="val 4854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14599" y="5562243"/>
            <a:ext cx="2651879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Визуальный результат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6314599" y="5954316"/>
            <a:ext cx="7487602" cy="8061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Такая структура обеспечивает чёткое разделение функциональных зон страницы, например, для постоянного отображения навигации или рекламы, независимо от прокрутки основного контента.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57407" y="1010603"/>
            <a:ext cx="4462105" cy="5578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Элементы форм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1157407" y="1833801"/>
            <a:ext cx="12315468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Формы являются неотъемлемой частью любого интерактивного веб-сайта, позволяя пользователям вводить и отправлять данные. Их можно удобно размещать внутри таблиц и фреймов.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157407" y="2820353"/>
            <a:ext cx="4041458" cy="1208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Размещение форм внутри ячеек таблиц или в отдельных фреймах помогает структурировать пользовательский интерфейс и повысить его читабельность. Это особенно актуально для больших форм с множеством полей.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57407" y="4148257"/>
            <a:ext cx="4041458" cy="2659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Тег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&lt;form&gt;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это контейнер для всех элементов формы.</a:t>
            </a:r>
            <a:endParaRPr lang="en-US" sz="1300" dirty="0"/>
          </a:p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Основные элементы формы: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&lt;input&gt;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(текстовые поля, кнопки, флажки),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&lt;select&gt;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(выпадающие списки),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&lt;textarea&gt;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(многострочные текстовые поля),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&lt;button&gt;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1300" dirty="0"/>
          </a:p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Например, форма обратной связи может быть аккуратно вписана в таблицу, а её элементы могут быть стилизованы с помощью CSS для улучшения внешнего вида.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107" y="2615565"/>
            <a:ext cx="7860268" cy="4454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</TotalTime>
  <Words>1008</Words>
  <Application>Microsoft Office PowerPoint</Application>
  <PresentationFormat>Произвольный</PresentationFormat>
  <Paragraphs>70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Sora Semi Bold</vt:lpstr>
      <vt:lpstr>Verdana</vt:lpstr>
      <vt:lpstr>Sora Light</vt:lpstr>
      <vt:lpstr>Consolas</vt:lpstr>
      <vt:lpstr>Calibri</vt:lpstr>
      <vt:lpstr>Wingdings 2</vt:lpstr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2026-01-30T09:44:33Z</dcterms:created>
  <dcterms:modified xsi:type="dcterms:W3CDTF">2026-02-01T16:32:02Z</dcterms:modified>
</cp:coreProperties>
</file>